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7" r:id="rId5"/>
    <p:sldId id="284" r:id="rId6"/>
    <p:sldId id="289" r:id="rId7"/>
    <p:sldId id="290" r:id="rId8"/>
    <p:sldId id="279" r:id="rId9"/>
    <p:sldId id="275" r:id="rId10"/>
    <p:sldId id="288" r:id="rId11"/>
    <p:sldId id="262" r:id="rId12"/>
    <p:sldId id="270" r:id="rId13"/>
    <p:sldId id="264" r:id="rId14"/>
    <p:sldId id="285" r:id="rId15"/>
    <p:sldId id="268" r:id="rId16"/>
    <p:sldId id="276" r:id="rId17"/>
    <p:sldId id="283" r:id="rId18"/>
    <p:sldId id="266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99"/>
    <a:srgbClr val="FF0066"/>
    <a:srgbClr val="0000FF"/>
    <a:srgbClr val="00FF00"/>
    <a:srgbClr val="9900FF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88" autoAdjust="0"/>
    <p:restoredTop sz="93478" autoAdjust="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2FF4-B89B-453C-96B2-1FED57FF66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4CDA-2D71-4361-9F16-01CD7BB4B6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308C-5E25-4D46-BED2-495F339563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0B14-14F1-4EBC-A353-5F98684092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E517-FCC1-43C6-9AFC-5C53EE64A9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66BD-39D7-45DE-A610-A012EA0488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3CE9-8028-4DA3-88ED-A6B27AF2D6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1150-0880-46B3-B2A9-FB60E49C51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A989-6C37-425C-8B04-2FB5A4DBA7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C778-0905-40B0-B689-8A456F850E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33E4-AA78-48AB-9C09-788135BADD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F03EA3-A311-4F27-AE07-F99F609223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1143000"/>
            <a:ext cx="5832475" cy="1857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детей младшего дошкольного возраста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Prezentacii.com</a:t>
            </a:r>
            <a:endParaRPr lang="ru-RU" sz="1800" dirty="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428728" y="5286388"/>
            <a:ext cx="6072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Демирова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Севиль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Шахмирзоевна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f1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084763"/>
            <a:ext cx="609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Экскурсия в зеленую зону.</a:t>
            </a:r>
            <a:endParaRPr lang="ru-RU" sz="3200" b="1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2273300" cy="2476872"/>
          </a:xfrm>
          <a:ln>
            <a:solidFill>
              <a:srgbClr val="FF006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628800"/>
            <a:ext cx="2304256" cy="3284984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412776"/>
            <a:ext cx="2808312" cy="3212976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2604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«Домик из песка для черепашки»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со свойствами песка: сухой – сыплется, влажный – лепится.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07293"/>
            <a:ext cx="2475309" cy="2437731"/>
          </a:xfrm>
          <a:ln>
            <a:solidFill>
              <a:srgbClr val="FF0066"/>
            </a:solidFill>
          </a:ln>
        </p:spPr>
      </p:pic>
      <p:pic>
        <p:nvPicPr>
          <p:cNvPr id="4" name="Рисунок 3" descr="IMAG09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3" y="1571625"/>
            <a:ext cx="1714500" cy="12858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125568"/>
            <a:ext cx="2571750" cy="2177988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696" y="2996952"/>
            <a:ext cx="2653456" cy="2016224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«Теплый – холодный»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со  свойствами воды: прозрачная, теплая, холодная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2945300" cy="18002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68760"/>
            <a:ext cx="2483768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84984"/>
            <a:ext cx="2592288" cy="1667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829" y="2273747"/>
            <a:ext cx="2483768" cy="273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«Достань камешек»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со свойствами камней по форме, по весу, развитие внимания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74" y="1268760"/>
            <a:ext cx="2200025" cy="1944216"/>
          </a:xfrm>
        </p:spPr>
      </p:pic>
      <p:pic>
        <p:nvPicPr>
          <p:cNvPr id="9" name="Рисунок 8" descr="voda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000504"/>
            <a:ext cx="809631" cy="857256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971839"/>
            <a:ext cx="2304256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484784"/>
            <a:ext cx="1995686" cy="168762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971839"/>
            <a:ext cx="2427734" cy="239910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«Льдинка»</a:t>
            </a:r>
            <a:b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со свойствами воды: теплая, холодная. Показать детям, что в теплой воде льдинка растает быстрее.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068960"/>
            <a:ext cx="2343100" cy="1800200"/>
          </a:xfr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4819" name="Picture 4" descr="PC1004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592387" cy="1944687"/>
          </a:xfrm>
          <a:prstGeom prst="rect">
            <a:avLst/>
          </a:prstGeom>
          <a:noFill/>
          <a:ln w="4127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4820" name="Picture 5" descr="PC1004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2736850" cy="2052638"/>
          </a:xfrm>
          <a:prstGeom prst="rect">
            <a:avLst/>
          </a:prstGeom>
          <a:noFill/>
          <a:ln w="41275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 «Дом для рыбок»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</a:rPr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ознакомление с устройством аквариума: дно засыпано песком, песок мокрый; камни утопают в песке, они тоже мокрые, темные, большие и маленькие; вода прозрачная, чистая.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2736304" cy="295232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700808"/>
            <a:ext cx="295232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72" y="2348880"/>
            <a:ext cx="2592288" cy="266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ООД «Домашние и дикие  животные»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Цель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знакомство с домашними  и дикими  животными, развивать речевую активность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10897"/>
            <a:ext cx="2369236" cy="2153382"/>
          </a:xfrm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 flipH="1">
            <a:off x="684213" y="2287588"/>
            <a:ext cx="920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348" y="2852936"/>
            <a:ext cx="2411760" cy="2503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005" y="1521768"/>
            <a:ext cx="2771800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852936"/>
            <a:ext cx="2520280" cy="2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E50073"/>
                </a:solidFill>
              </a:rPr>
              <a:t>   </a:t>
            </a:r>
            <a:r>
              <a:rPr lang="ru-RU" b="1" i="1" dirty="0" smtClean="0">
                <a:solidFill>
                  <a:srgbClr val="0000FF"/>
                </a:solidFill>
              </a:rPr>
              <a:t>Хочется верить, что любовь к природе останется в сердцах наших воспитанников на долгие годы и поможет им жить в гармонии с окружающим миром.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8785225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21" y="338115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475252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/>
              <a:t>Экологическое </a:t>
            </a:r>
            <a:r>
              <a:rPr lang="ru-RU" sz="2000" dirty="0"/>
              <a:t>воспитание – это воспитание нравственности, </a:t>
            </a:r>
            <a:r>
              <a:rPr lang="ru-RU" sz="2000" dirty="0" smtClean="0"/>
              <a:t>    духовности</a:t>
            </a:r>
            <a:r>
              <a:rPr lang="ru-RU" sz="2000" dirty="0"/>
              <a:t>, интеллекта</a:t>
            </a:r>
            <a:r>
              <a:rPr lang="ru-RU" sz="2000" dirty="0" smtClean="0"/>
              <a:t>.</a:t>
            </a:r>
          </a:p>
          <a:p>
            <a:pPr algn="just">
              <a:buFontTx/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/>
              <a:t>Умение жить в согласии с природой, с окружающей средой следует начинать воспитывать с </a:t>
            </a:r>
            <a:r>
              <a:rPr lang="ru-RU" sz="2000" dirty="0" smtClean="0"/>
              <a:t>младшего возраста. </a:t>
            </a:r>
            <a:r>
              <a:rPr lang="ru-RU" sz="2000" dirty="0"/>
              <a:t>Задача педагогов состоит в том, чтобы помочь ребенку увидеть красоту, научиться ценить ее. В результате при ознакомлении детей с природой открываются широкие возможности для их экологического воспитания, экологически-грамотного отношения к природе. Заложить любовь к Родине, к родному краю, к родной природе, к людям можно только в младшем возрасте</a:t>
            </a:r>
            <a:r>
              <a:rPr lang="ru-RU" sz="2000" dirty="0" smtClean="0"/>
              <a:t>  </a:t>
            </a:r>
            <a:endParaRPr lang="ru-RU" sz="2000" b="1" dirty="0" smtClean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43000"/>
            <a:ext cx="8229600" cy="1714500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осознанно правильного отношения детей к природе, формирования у них основ экологического сознания. </a:t>
            </a:r>
            <a:endParaRPr lang="ru-RU" sz="18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060848"/>
            <a:ext cx="2520280" cy="288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603" y="2281981"/>
            <a:ext cx="4176464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8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заложить первые представления и ориентиры в мире природы;</a:t>
            </a:r>
          </a:p>
          <a:p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способствовать </a:t>
            </a:r>
            <a:r>
              <a:rPr lang="ru-RU" sz="16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развитию у детей познавательных и речевых умений</a:t>
            </a: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;</a:t>
            </a:r>
          </a:p>
          <a:p>
            <a:pPr lvl="0" algn="just" eaLnBrk="0" hangingPunct="0">
              <a:spcBef>
                <a:spcPct val="20000"/>
              </a:spcBef>
            </a:pPr>
            <a:r>
              <a:rPr lang="ru-RU" sz="16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lvl="0" indent="-28575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8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гуманное и эстетическое отношение к природе</a:t>
            </a:r>
            <a:r>
              <a:rPr lang="ru-RU" sz="1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endParaRPr lang="ru-RU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Наблюдение за птицами</a:t>
            </a:r>
            <a:br>
              <a:rPr lang="ru-RU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птицами: голубем и воробьем. Рассматривание частей тела.</a:t>
            </a:r>
            <a:endParaRPr lang="ru-RU" sz="2000" dirty="0" smtClean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Rectangle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014997">
            <a:off x="827088" y="2133600"/>
            <a:ext cx="1944687" cy="2376488"/>
          </a:xfrm>
          <a:ln w="41275">
            <a:solidFill>
              <a:srgbClr val="FF00FF"/>
            </a:solidFill>
          </a:ln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484784"/>
            <a:ext cx="2619375" cy="1743075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129" y="3356991"/>
            <a:ext cx="2571750" cy="200372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879" y="1289893"/>
            <a:ext cx="2715766" cy="213285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00FF"/>
                </a:solidFill>
              </a:rPr>
              <a:t>«Разные </a:t>
            </a:r>
            <a:r>
              <a:rPr lang="ru-RU" sz="2000" dirty="0">
                <a:solidFill>
                  <a:srgbClr val="0000FF"/>
                </a:solidFill>
              </a:rPr>
              <a:t>ножки топают по снежной дорожке»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Цель: </a:t>
            </a:r>
            <a:r>
              <a:rPr lang="ru-RU" sz="2000" dirty="0">
                <a:solidFill>
                  <a:schemeClr val="tx1"/>
                </a:solidFill>
              </a:rPr>
              <a:t>научить детей получать четкие следы на снегу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endParaRPr lang="ru-RU" sz="2000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2945300" cy="2260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572110"/>
            <a:ext cx="2411760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106054"/>
            <a:ext cx="2376264" cy="265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Настольные игры: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/>
                <a:ea typeface="Calibri"/>
              </a:rPr>
              <a:t> </a:t>
            </a:r>
            <a:r>
              <a:rPr lang="ru-RU" sz="2400" i="1" dirty="0" smtClean="0">
                <a:latin typeface="Times New Roman"/>
                <a:ea typeface="Calibri"/>
              </a:rPr>
              <a:t>«</a:t>
            </a:r>
            <a:r>
              <a:rPr lang="ru-RU" sz="2400" i="1" dirty="0">
                <a:latin typeface="Times New Roman"/>
                <a:ea typeface="Calibri"/>
              </a:rPr>
              <a:t>Найди по описанию»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endParaRPr lang="ru-RU" sz="2400" dirty="0" smtClean="0">
              <a:latin typeface="Times New Roman"/>
              <a:ea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/>
                <a:ea typeface="Calibri"/>
              </a:rPr>
              <a:t>«</a:t>
            </a:r>
            <a:r>
              <a:rPr lang="ru-RU" sz="2400" i="1" dirty="0">
                <a:latin typeface="Times New Roman"/>
                <a:ea typeface="Calibri"/>
              </a:rPr>
              <a:t>Что, где растёт»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endParaRPr lang="ru-RU" sz="2400" dirty="0" smtClean="0">
              <a:latin typeface="Times New Roman"/>
              <a:ea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/>
                <a:ea typeface="Calibri"/>
              </a:rPr>
              <a:t>«</a:t>
            </a:r>
            <a:r>
              <a:rPr lang="ru-RU" sz="2400" i="1" dirty="0">
                <a:latin typeface="Times New Roman"/>
                <a:ea typeface="Calibri"/>
              </a:rPr>
              <a:t>Узнай и назови»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endParaRPr lang="ru-RU" sz="2400" dirty="0" smtClean="0">
              <a:latin typeface="Times New Roman"/>
              <a:ea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Times New Roman"/>
                <a:ea typeface="Calibri"/>
              </a:rPr>
              <a:t>«</a:t>
            </a:r>
            <a:r>
              <a:rPr lang="ru-RU" sz="2400" i="1" dirty="0">
                <a:latin typeface="Times New Roman"/>
                <a:ea typeface="Calibri"/>
              </a:rPr>
              <a:t>Вершки - корешки»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endParaRPr lang="ru-RU" sz="24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 дидактические игры: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«Земля, воздух, вода, огонь»,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Воробушки 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автомобиль»,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«Кто во что одет»,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«Зайцы и волк», «Кто где живет»</a:t>
            </a:r>
          </a:p>
          <a:p>
            <a:pPr>
              <a:buFont typeface="Arial" pitchFamily="34" charset="0"/>
              <a:buChar char="•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/>
          </a:p>
          <a:p>
            <a:pPr>
              <a:buFont typeface="Arial" pitchFamily="34" charset="0"/>
              <a:buChar char="•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Чтение художественной литературы: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latin typeface="Times New Roman"/>
                <a:ea typeface="Calibri"/>
              </a:rPr>
              <a:t>«</a:t>
            </a:r>
            <a:r>
              <a:rPr lang="ru-RU" sz="2800" i="1" dirty="0">
                <a:latin typeface="Times New Roman"/>
                <a:ea typeface="Calibri"/>
              </a:rPr>
              <a:t>Ух ты зимушка – зима</a:t>
            </a:r>
            <a:r>
              <a:rPr lang="ru-RU" sz="2800" i="1" dirty="0" smtClean="0">
                <a:latin typeface="Times New Roman"/>
                <a:ea typeface="Calibri"/>
              </a:rPr>
              <a:t>»,</a:t>
            </a:r>
          </a:p>
          <a:p>
            <a:r>
              <a:rPr lang="ru-RU" sz="2800" i="1" dirty="0" smtClean="0">
                <a:latin typeface="Times New Roman"/>
                <a:ea typeface="Calibri"/>
              </a:rPr>
              <a:t>«</a:t>
            </a:r>
            <a:r>
              <a:rPr lang="ru-RU" sz="2800" i="1" dirty="0">
                <a:latin typeface="Times New Roman"/>
                <a:ea typeface="Calibri"/>
              </a:rPr>
              <a:t>Как на горке снег, снег</a:t>
            </a:r>
            <a:r>
              <a:rPr lang="ru-RU" sz="2800" i="1" dirty="0" smtClean="0">
                <a:latin typeface="Times New Roman"/>
                <a:ea typeface="Calibri"/>
              </a:rPr>
              <a:t>…»,</a:t>
            </a:r>
          </a:p>
          <a:p>
            <a:r>
              <a:rPr lang="ru-RU" sz="2800" i="1" dirty="0" smtClean="0">
                <a:latin typeface="Times New Roman"/>
                <a:ea typeface="Calibri"/>
              </a:rPr>
              <a:t>« </a:t>
            </a:r>
            <a:r>
              <a:rPr lang="ru-RU" sz="2800" i="1" dirty="0">
                <a:latin typeface="Times New Roman"/>
                <a:ea typeface="Calibri"/>
              </a:rPr>
              <a:t>Репка», </a:t>
            </a:r>
            <a:endParaRPr lang="ru-RU" sz="2800" i="1" dirty="0" smtClean="0">
              <a:latin typeface="Times New Roman"/>
              <a:ea typeface="Calibri"/>
            </a:endParaRPr>
          </a:p>
          <a:p>
            <a:r>
              <a:rPr lang="ru-RU" sz="2800" i="1" dirty="0" smtClean="0">
                <a:latin typeface="Times New Roman"/>
                <a:ea typeface="Calibri"/>
              </a:rPr>
              <a:t>«</a:t>
            </a:r>
            <a:r>
              <a:rPr lang="ru-RU" sz="2800" i="1" dirty="0">
                <a:latin typeface="Times New Roman"/>
                <a:ea typeface="Calibri"/>
              </a:rPr>
              <a:t>Вершки и корешки</a:t>
            </a:r>
            <a:r>
              <a:rPr lang="ru-RU" sz="2800" i="1" dirty="0" smtClean="0">
                <a:latin typeface="Times New Roman"/>
                <a:ea typeface="Calibri"/>
              </a:rPr>
              <a:t>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«Сел на ветку </a:t>
            </a:r>
            <a:r>
              <a:rPr lang="ru-RU" sz="2800" i="1" dirty="0" err="1">
                <a:latin typeface="Times New Roman"/>
                <a:ea typeface="Calibri"/>
                <a:cs typeface="Times New Roman"/>
              </a:rPr>
              <a:t>снегирек</a:t>
            </a:r>
            <a:r>
              <a:rPr lang="ru-RU" sz="2800" i="1" dirty="0">
                <a:latin typeface="Times New Roman"/>
                <a:ea typeface="Calibri"/>
                <a:cs typeface="Times New Roman"/>
              </a:rPr>
              <a:t>».</a:t>
            </a:r>
            <a:endParaRPr lang="ru-RU" sz="2000" i="1" dirty="0">
              <a:latin typeface="Calibri"/>
              <a:ea typeface="Calibri"/>
              <a:cs typeface="Times New Roman"/>
            </a:endParaRPr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769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572375" cy="85725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33CC33"/>
                </a:solidFill>
                <a:latin typeface="Times New Roman" pitchFamily="18" charset="0"/>
              </a:rPr>
              <a:t>Методы работы с родителями:</a:t>
            </a:r>
            <a:endParaRPr lang="ru-RU" sz="28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89" y="1281646"/>
            <a:ext cx="2321734" cy="1725339"/>
          </a:xfrm>
          <a:solidFill>
            <a:srgbClr val="66FF99"/>
          </a:solidFill>
        </p:spPr>
      </p:pic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просьбы о помощи в оформлении и обогащении развивающей предметно пространственной-среды группы;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задания;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папки-передвижки.</a:t>
            </a:r>
          </a:p>
          <a:p>
            <a:endParaRPr lang="ru-RU" dirty="0" smtClean="0"/>
          </a:p>
        </p:txBody>
      </p:sp>
      <p:pic>
        <p:nvPicPr>
          <p:cNvPr id="19461" name="Рисунок 6" descr="IMAG09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645" y="3376611"/>
            <a:ext cx="1306512" cy="157162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210" y="1299158"/>
            <a:ext cx="2178347" cy="17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87" y="3042244"/>
            <a:ext cx="3124027" cy="1928812"/>
          </a:xfrm>
          <a:prstGeom prst="rect">
            <a:avLst/>
          </a:prstGeom>
          <a:solidFill>
            <a:srgbClr val="66FF9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- пространственная среда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76" y="1414736"/>
            <a:ext cx="2686058" cy="1851819"/>
          </a:xfrm>
          <a:ln w="57150">
            <a:solidFill>
              <a:srgbClr val="FF0066"/>
            </a:solidFill>
          </a:ln>
        </p:spPr>
      </p:pic>
      <p:pic>
        <p:nvPicPr>
          <p:cNvPr id="21507" name="Рисунок 3" descr="DSC097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21991"/>
            <a:ext cx="2214562" cy="166052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509" name="Рисунок 5" descr="DSC097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476625"/>
            <a:ext cx="2632348" cy="1595438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768" y="1772072"/>
            <a:ext cx="2448272" cy="2420888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74" y="3257427"/>
            <a:ext cx="1779662" cy="1814636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7134</TotalTime>
  <Words>349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Экологическое воспитание детей младшего дошкольного возраста</vt:lpstr>
      <vt:lpstr>Актуальность работы</vt:lpstr>
      <vt:lpstr>Цель:</vt:lpstr>
      <vt:lpstr>Наблюдение за птицами Цель: знакомить детей с птицами: голубем и воробьем. Рассматривание частей тела.</vt:lpstr>
      <vt:lpstr>«Разные ножки топают по снежной дорожке»  Цель: научить детей получать четкие следы на снегу  </vt:lpstr>
      <vt:lpstr>Настольные игры:</vt:lpstr>
      <vt:lpstr>Чтение художественной литературы:</vt:lpstr>
      <vt:lpstr>Методы работы с родителями:</vt:lpstr>
      <vt:lpstr>Развивающая предметно - пространственная среда</vt:lpstr>
      <vt:lpstr>Экскурсия в зеленую зону.</vt:lpstr>
      <vt:lpstr>Игра «Домик из песка для черепашки» Цель: знакомство со свойствами песка: сухой – сыплется, влажный – лепится.</vt:lpstr>
      <vt:lpstr> Игра «Теплый – холодный» Цель: знакомство со  свойствами воды: прозрачная, теплая, холодная. </vt:lpstr>
      <vt:lpstr>Игра «Достань камешек» Цель: знакомство со свойствами камней по форме, по весу, развитие внимания.</vt:lpstr>
      <vt:lpstr>Опытно-экспериментальная деятельность «Льдинка» Цель: продолжать знакомить со свойствами воды: теплая, холодная. Показать детям, что в теплой воде льдинка растает быстрее.</vt:lpstr>
      <vt:lpstr>ООД «Дом для рыбок»      Цель: ознакомление с устройством аквариума: дно засыпано песком, песок мокрый; камни утопают в песке, они тоже мокрые, темные, большие и маленькие; вода прозрачная, чистая.</vt:lpstr>
      <vt:lpstr>ООД «Домашние и дикие  животные» Цель: знакомство с домашними  и дикими  животными, развивать речевую активность.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799</cp:revision>
  <dcterms:created xsi:type="dcterms:W3CDTF">2010-05-23T14:28:12Z</dcterms:created>
  <dcterms:modified xsi:type="dcterms:W3CDTF">2020-08-23T14:10:38Z</dcterms:modified>
</cp:coreProperties>
</file>